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2" r:id="rId2"/>
    <p:sldId id="323" r:id="rId3"/>
    <p:sldId id="328" r:id="rId4"/>
    <p:sldId id="329" r:id="rId5"/>
    <p:sldId id="331" r:id="rId6"/>
    <p:sldId id="332" r:id="rId7"/>
    <p:sldId id="333" r:id="rId8"/>
    <p:sldId id="334" r:id="rId9"/>
    <p:sldId id="335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9" r:id="rId19"/>
    <p:sldId id="350" r:id="rId20"/>
    <p:sldId id="351" r:id="rId21"/>
    <p:sldId id="352" r:id="rId22"/>
    <p:sldId id="353" r:id="rId23"/>
    <p:sldId id="345" r:id="rId24"/>
    <p:sldId id="348" r:id="rId25"/>
    <p:sldId id="347" r:id="rId26"/>
    <p:sldId id="346" r:id="rId27"/>
    <p:sldId id="354" r:id="rId28"/>
    <p:sldId id="336" r:id="rId29"/>
    <p:sldId id="357" r:id="rId30"/>
    <p:sldId id="358" r:id="rId31"/>
    <p:sldId id="361" r:id="rId32"/>
    <p:sldId id="359" r:id="rId33"/>
    <p:sldId id="360" r:id="rId34"/>
    <p:sldId id="356" r:id="rId35"/>
    <p:sldId id="355" r:id="rId36"/>
    <p:sldId id="362" r:id="rId37"/>
    <p:sldId id="363" r:id="rId38"/>
    <p:sldId id="365" r:id="rId39"/>
    <p:sldId id="330" r:id="rId40"/>
    <p:sldId id="364" r:id="rId4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79" autoAdjust="0"/>
  </p:normalViewPr>
  <p:slideViewPr>
    <p:cSldViewPr>
      <p:cViewPr varScale="1">
        <p:scale>
          <a:sx n="138" d="100"/>
          <a:sy n="138" d="100"/>
        </p:scale>
        <p:origin x="75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269923"/>
            <a:ext cx="7406640" cy="1104138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387548"/>
            <a:ext cx="7406640" cy="131445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7E6E-5A08-415B-BB67-7F521B2F416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21433" y="1060352"/>
            <a:ext cx="210312" cy="157734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Oval 8"/>
          <p:cNvSpPr/>
          <p:nvPr/>
        </p:nvSpPr>
        <p:spPr>
          <a:xfrm>
            <a:off x="1157176" y="1008762"/>
            <a:ext cx="64008" cy="48006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7E6E-5A08-415B-BB67-7F521B2F416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05980"/>
            <a:ext cx="18288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05980"/>
            <a:ext cx="5562600" cy="438864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7E6E-5A08-415B-BB67-7F521B2F416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7E6E-5A08-415B-BB67-7F521B2F416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41"/>
            <a:ext cx="6858000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1950244"/>
            <a:ext cx="6400800" cy="17145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800100"/>
            <a:ext cx="6400800" cy="1132284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7E6E-5A08-415B-BB67-7F521B2F416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Oval 7"/>
          <p:cNvSpPr/>
          <p:nvPr/>
        </p:nvSpPr>
        <p:spPr>
          <a:xfrm>
            <a:off x="2172321" y="2110992"/>
            <a:ext cx="210312" cy="157734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Oval 8"/>
          <p:cNvSpPr/>
          <p:nvPr/>
        </p:nvSpPr>
        <p:spPr>
          <a:xfrm>
            <a:off x="2408064" y="2059403"/>
            <a:ext cx="64008" cy="48006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05740"/>
            <a:ext cx="7498080" cy="85725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143000"/>
            <a:ext cx="3657600" cy="34975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143000"/>
            <a:ext cx="3657600" cy="34975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7E6E-5A08-415B-BB67-7F521B2F416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70252"/>
            <a:ext cx="8229600" cy="85725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46209"/>
            <a:ext cx="4023360" cy="48006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246209"/>
            <a:ext cx="4023360" cy="48006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727002"/>
            <a:ext cx="4023360" cy="30861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727002"/>
            <a:ext cx="4023360" cy="30861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7E6E-5A08-415B-BB67-7F521B2F416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05740"/>
            <a:ext cx="7498080" cy="857250"/>
          </a:xfrm>
        </p:spPr>
        <p:txBody>
          <a:bodyPr anchor="ctr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7E6E-5A08-415B-BB67-7F521B2F416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51435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7E6E-5A08-415B-BB67-7F521B2F416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41"/>
            <a:ext cx="73152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583"/>
            <a:ext cx="3810000" cy="871538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055223"/>
            <a:ext cx="3810000" cy="523875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153400" cy="29944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7E6E-5A08-415B-BB67-7F521B2F416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800100"/>
            <a:ext cx="2743200" cy="14859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7E6E-5A08-415B-BB67-7F521B2F416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0" y="800100"/>
            <a:ext cx="4572000" cy="3429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857253"/>
            <a:ext cx="4419600" cy="2635898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715756"/>
            <a:ext cx="685800" cy="153233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702589"/>
            <a:ext cx="649224" cy="153233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3600450"/>
            <a:ext cx="4419600" cy="5715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611941"/>
            <a:ext cx="1638887" cy="1229165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Oval 7"/>
          <p:cNvSpPr/>
          <p:nvPr/>
        </p:nvSpPr>
        <p:spPr>
          <a:xfrm>
            <a:off x="168817" y="15827"/>
            <a:ext cx="1702191" cy="1276643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Donut 10"/>
          <p:cNvSpPr/>
          <p:nvPr/>
        </p:nvSpPr>
        <p:spPr>
          <a:xfrm rot="2315675">
            <a:off x="182882" y="791308"/>
            <a:ext cx="1125717" cy="826968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12874" y="-41"/>
            <a:ext cx="8131127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085850"/>
            <a:ext cx="7498080" cy="360045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4729162"/>
            <a:ext cx="2133600" cy="357188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20177E6E-5A08-415B-BB67-7F521B2F416A}" type="datetimeFigureOut">
              <a:rPr lang="en-US" smtClean="0"/>
              <a:t>11/1/2022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4729162"/>
            <a:ext cx="2895600" cy="357188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4729162"/>
            <a:ext cx="457200" cy="3571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41"/>
            <a:ext cx="73152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573" y="742950"/>
            <a:ext cx="2680215" cy="14198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34344" y="3327631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2000" dirty="0" smtClean="0">
                <a:latin typeface="BPG Web 002 Caps" panose="020B0603030804020204" pitchFamily="34" charset="0"/>
                <a:cs typeface="BPG Web 002 Caps" panose="020B0603030804020204" pitchFamily="34" charset="0"/>
              </a:rPr>
              <a:t>კომპიუტერული მეცნიერების მიმართულება</a:t>
            </a:r>
            <a:endParaRPr lang="en-US" sz="2000" dirty="0"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165" y="3028950"/>
            <a:ext cx="2125029" cy="11953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34344" y="1047750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2000" dirty="0" smtClean="0">
                <a:latin typeface="BPG Web 002 Caps" panose="020B0603030804020204" pitchFamily="34" charset="0"/>
                <a:cs typeface="BPG Web 002 Caps" panose="020B0603030804020204" pitchFamily="34" charset="0"/>
              </a:rPr>
              <a:t>ბიზნესის, კომპიუტინგის და სოციალურ მეცნიერებათა სკოლა</a:t>
            </a:r>
            <a:endParaRPr lang="en-US" sz="2000" dirty="0"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7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კონვოლუციური შრე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95350"/>
            <a:ext cx="4373001" cy="388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9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კონვოლუციური შრე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95350"/>
            <a:ext cx="4373001" cy="38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კონვოლუციური შრე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95350"/>
            <a:ext cx="4373001" cy="38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9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კონვოლუციური შრე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95350"/>
            <a:ext cx="4373001" cy="38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1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კონვოლუციური შრე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95350"/>
            <a:ext cx="4373000" cy="38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3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კონვოლუციური შრე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95350"/>
            <a:ext cx="4373000" cy="38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7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კონვოლუციური შრე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95350"/>
            <a:ext cx="4373000" cy="38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0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კონვოლუციური შრე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95350"/>
            <a:ext cx="4373000" cy="38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კონვოლუციური შრე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95350"/>
            <a:ext cx="4373000" cy="38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8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კონვოლუციური შრე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95350"/>
            <a:ext cx="4373000" cy="38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8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5972" y="285750"/>
            <a:ext cx="7406640" cy="685800"/>
          </a:xfrm>
        </p:spPr>
        <p:txBody>
          <a:bodyPr>
            <a:normAutofit fontScale="90000"/>
          </a:bodyPr>
          <a:lstStyle/>
          <a:p>
            <a:r>
              <a:rPr lang="ka-GE" sz="48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ნეირონული ქსელები</a:t>
            </a:r>
            <a:endParaRPr lang="en-US" sz="48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6344" y="2952750"/>
            <a:ext cx="7406640" cy="555552"/>
          </a:xfrm>
        </p:spPr>
        <p:txBody>
          <a:bodyPr>
            <a:normAutofit/>
          </a:bodyPr>
          <a:lstStyle/>
          <a:p>
            <a:r>
              <a:rPr lang="ka-GE" sz="3000" dirty="0" smtClean="0">
                <a:latin typeface="BPG WEB 001 Caps" panose="020B0603030804020204" pitchFamily="34" charset="0"/>
              </a:rPr>
              <a:t>პაატა გოგიშვილი</a:t>
            </a:r>
            <a:endParaRPr lang="en-US" sz="3000" dirty="0">
              <a:latin typeface="BPG WEB 001 Caps" panose="020B0603030804020204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186543" y="3502098"/>
            <a:ext cx="7406640" cy="669852"/>
          </a:xfrm>
          <a:prstGeom prst="rect">
            <a:avLst/>
          </a:prstGeom>
        </p:spPr>
        <p:txBody>
          <a:bodyPr tIns="0"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ka-GE" sz="1800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ინფორმატიკის დოქტორი</a:t>
            </a:r>
            <a:endParaRPr lang="en-US" sz="1800" dirty="0" smtClean="0">
              <a:latin typeface="BPG Web 002" panose="020B0603030804020204" pitchFamily="34" charset="0"/>
              <a:cs typeface="BPG Web 002" panose="020B0603030804020204" pitchFamily="34" charset="0"/>
            </a:endParaRPr>
          </a:p>
          <a:p>
            <a:r>
              <a:rPr lang="ka-GE" sz="1400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ასოცირებული პროფესორი</a:t>
            </a:r>
            <a:endParaRPr lang="en-US" sz="1400" dirty="0">
              <a:latin typeface="BPG Web 002" panose="020B0603030804020204" pitchFamily="34" charset="0"/>
              <a:cs typeface="BPG Web 002" panose="020B060303080402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21548" y="2077301"/>
            <a:ext cx="1295400" cy="342049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ka-GE" sz="2200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კვირა </a:t>
            </a:r>
            <a:r>
              <a:rPr lang="en-US" sz="2200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7</a:t>
            </a:r>
            <a:endParaRPr lang="en-US" sz="2200" dirty="0">
              <a:latin typeface="BPG Web 002" panose="020B0603030804020204" pitchFamily="34" charset="0"/>
              <a:cs typeface="BPG Web 002" panose="020B0603030804020204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215972" y="4552950"/>
            <a:ext cx="7406640" cy="365052"/>
          </a:xfrm>
          <a:prstGeom prst="rect">
            <a:avLst/>
          </a:prstGeom>
        </p:spPr>
        <p:txBody>
          <a:bodyPr tIns="0"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ka-GE" sz="1400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20</a:t>
            </a:r>
            <a:r>
              <a:rPr lang="en-US" sz="1400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2</a:t>
            </a:r>
            <a:r>
              <a:rPr lang="ka-GE" sz="1400" smtClean="0">
                <a:latin typeface="BPG Web 002" panose="020B0603030804020204" pitchFamily="34" charset="0"/>
                <a:cs typeface="BPG Web 002" panose="020B0603030804020204" pitchFamily="34" charset="0"/>
              </a:rPr>
              <a:t>2 </a:t>
            </a:r>
            <a:r>
              <a:rPr lang="ka-GE" sz="1400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წლის </a:t>
            </a:r>
            <a:r>
              <a:rPr lang="en-US" sz="1400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1 </a:t>
            </a:r>
            <a:r>
              <a:rPr lang="ka-GE" sz="1400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ნოემბერი</a:t>
            </a:r>
            <a:endParaRPr lang="en-US" sz="1400" dirty="0">
              <a:latin typeface="BPG Web 002" panose="020B0603030804020204" pitchFamily="34" charset="0"/>
              <a:cs typeface="BPG Web 002" panose="020B0603030804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268500" y="970866"/>
            <a:ext cx="7424184" cy="804326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ka-GE" sz="2500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კონვოლუციური ქსელი</a:t>
            </a:r>
          </a:p>
          <a:p>
            <a:r>
              <a:rPr lang="en-US" sz="2500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Convolutional Network</a:t>
            </a:r>
            <a:endParaRPr lang="en-US" sz="2500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68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კონვოლუციური შრე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95350"/>
            <a:ext cx="4373000" cy="38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45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კონვოლუციური შრე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95350"/>
            <a:ext cx="4373000" cy="38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8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კონვოლუციური შრე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95350"/>
            <a:ext cx="4373000" cy="38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9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კონვოლუციური შრე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95350"/>
            <a:ext cx="4373000" cy="38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6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კონვოლუციური შრე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95350"/>
            <a:ext cx="4373000" cy="38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4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კონვოლუციური შრე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95350"/>
            <a:ext cx="4373000" cy="38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7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კონვოლუციური შრე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95350"/>
            <a:ext cx="4373000" cy="38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კონვოლუციური შრე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895350"/>
            <a:ext cx="4373000" cy="38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3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წონების მატრიცა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1352550"/>
            <a:ext cx="762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ერთი წყების ნეირონებს ერთნაირი წონები აქვთ.</a:t>
            </a:r>
          </a:p>
          <a:p>
            <a:endParaRPr lang="ka-GE" dirty="0">
              <a:latin typeface="BPG Web 002" panose="020B0603030804020204" pitchFamily="34" charset="0"/>
              <a:cs typeface="BPG Web 002" panose="020B0603030804020204" pitchFamily="34" charset="0"/>
            </a:endParaRPr>
          </a:p>
          <a:p>
            <a:r>
              <a:rPr lang="ka-GE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ნეირონის წონებს ფილტრი ეწოდება.</a:t>
            </a:r>
          </a:p>
          <a:p>
            <a:endParaRPr lang="ka-GE" dirty="0">
              <a:latin typeface="BPG Web 002" panose="020B0603030804020204" pitchFamily="34" charset="0"/>
              <a:cs typeface="BPG Web 002" panose="020B0603030804020204" pitchFamily="34" charset="0"/>
            </a:endParaRPr>
          </a:p>
          <a:p>
            <a:r>
              <a:rPr lang="ka-GE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ნეირონის წონებს ბირთვსაც უწოდებენ.</a:t>
            </a:r>
            <a:endParaRPr lang="en-US" dirty="0">
              <a:latin typeface="BPG Web 002" panose="020B0603030804020204" pitchFamily="34" charset="0"/>
              <a:cs typeface="BPG Web 002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49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წაძვრა (</a:t>
            </a:r>
            <a:r>
              <a:rPr lang="en-US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Stride</a:t>
            </a:r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)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135255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ფილტრი ყველა უბანზე არაა მიერთებული, იგი გარკვეული </a:t>
            </a:r>
            <a:r>
              <a:rPr lang="ka-GE" dirty="0" err="1" smtClean="0">
                <a:latin typeface="BPG Web 002" panose="020B0603030804020204" pitchFamily="34" charset="0"/>
                <a:cs typeface="BPG Web 002" panose="020B0603030804020204" pitchFamily="34" charset="0"/>
              </a:rPr>
              <a:t>წაძვრით</a:t>
            </a:r>
            <a:r>
              <a:rPr lang="ka-GE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 ერთდება.</a:t>
            </a:r>
            <a:endParaRPr lang="en-US" dirty="0">
              <a:latin typeface="BPG Web 002" panose="020B0603030804020204" pitchFamily="34" charset="0"/>
              <a:cs typeface="BPG Web 002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15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კონვოლუციური ქსელი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1352550"/>
            <a:ext cx="762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სრულად ბმული ქსელი არის უნივერსალური, თუმცა, ეს უნივერსალურობა სწავლების დიდ დროსა და რესურსებს მოითხოვს.</a:t>
            </a:r>
          </a:p>
          <a:p>
            <a:endParaRPr lang="ka-GE" dirty="0">
              <a:latin typeface="BPG Web 002" panose="020B0603030804020204" pitchFamily="34" charset="0"/>
              <a:cs typeface="BPG Web 002" panose="020B0603030804020204" pitchFamily="34" charset="0"/>
            </a:endParaRPr>
          </a:p>
          <a:p>
            <a:r>
              <a:rPr lang="ka-GE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გამოსახულებების დასამუშავებლად აირჩიეს ქსელის განსხვავებული ტოპოლოგია.</a:t>
            </a:r>
          </a:p>
          <a:p>
            <a:endParaRPr lang="ka-GE" dirty="0">
              <a:latin typeface="BPG Web 002" panose="020B0603030804020204" pitchFamily="34" charset="0"/>
              <a:cs typeface="BPG Web 002" panose="020B0603030804020204" pitchFamily="34" charset="0"/>
            </a:endParaRPr>
          </a:p>
          <a:p>
            <a:r>
              <a:rPr lang="ka-GE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გამოსახულებებს ძალიან კარგად ამუშავებს ადამიანის თვალი და </a:t>
            </a:r>
            <a:r>
              <a:rPr lang="ka-GE" dirty="0" err="1" smtClean="0">
                <a:latin typeface="BPG Web 002" panose="020B0603030804020204" pitchFamily="34" charset="0"/>
                <a:cs typeface="BPG Web 002" panose="020B0603030804020204" pitchFamily="34" charset="0"/>
              </a:rPr>
              <a:t>ტვინი</a:t>
            </a:r>
            <a:r>
              <a:rPr lang="ka-GE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, ამიტომ, ქსელის ტოპოლოგია მათ მიამსგავსეს. </a:t>
            </a:r>
            <a:endParaRPr lang="en-US" dirty="0">
              <a:latin typeface="BPG Web 002" panose="020B0603030804020204" pitchFamily="34" charset="0"/>
              <a:cs typeface="BPG Web 002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64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შევსება (</a:t>
            </a:r>
            <a:r>
              <a:rPr lang="en-US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Padding</a:t>
            </a:r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)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1352550"/>
            <a:ext cx="76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ფილტრის საწყის გამოსახულებაზე სრულფასოვნად მისაერთებლად, საწყის გამოსახულებას გვერდებზე ავსებენ 0-ის მქონე მნიშვნელობის უჯრებით.</a:t>
            </a:r>
            <a:endParaRPr lang="en-US" dirty="0">
              <a:latin typeface="BPG Web 002" panose="020B0603030804020204" pitchFamily="34" charset="0"/>
              <a:cs typeface="BPG Web 002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63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შევსება (</a:t>
            </a:r>
            <a:r>
              <a:rPr lang="en-US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Padding</a:t>
            </a:r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)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866775"/>
            <a:ext cx="37623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3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მეჩხერი კონვოლუცია (</a:t>
            </a:r>
            <a:r>
              <a:rPr lang="en-US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Dilated Convolution</a:t>
            </a:r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)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1352550"/>
            <a:ext cx="762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ფილტრი მეჩხერად არის მოდებული მის განსაზღვრის არეზე.</a:t>
            </a:r>
          </a:p>
          <a:p>
            <a:endParaRPr lang="ka-GE" dirty="0">
              <a:latin typeface="BPG Web 002" panose="020B0603030804020204" pitchFamily="34" charset="0"/>
              <a:cs typeface="BPG Web 002" panose="020B0603030804020204" pitchFamily="34" charset="0"/>
            </a:endParaRPr>
          </a:p>
          <a:p>
            <a:endParaRPr lang="ka-GE" dirty="0" smtClean="0">
              <a:latin typeface="BPG Web 002" panose="020B0603030804020204" pitchFamily="34" charset="0"/>
              <a:cs typeface="BPG Web 002" panose="020B0603030804020204" pitchFamily="34" charset="0"/>
            </a:endParaRPr>
          </a:p>
          <a:p>
            <a:r>
              <a:rPr lang="en-US" dirty="0">
                <a:latin typeface="BPG Web 002" panose="020B0603030804020204" pitchFamily="34" charset="0"/>
                <a:cs typeface="BPG Web 002" panose="020B0603030804020204" pitchFamily="34" charset="0"/>
              </a:rPr>
              <a:t>https://towardsdatascience.com/types-of-convolutions-in-deep-learning-717013397f4d</a:t>
            </a:r>
          </a:p>
        </p:txBody>
      </p:sp>
    </p:spTree>
    <p:extLst>
      <p:ext uri="{BB962C8B-B14F-4D97-AF65-F5344CB8AC3E}">
        <p14:creationId xmlns:p14="http://schemas.microsoft.com/office/powerpoint/2010/main" val="279338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მეჩხერი კონვოლუცია (</a:t>
            </a:r>
            <a:r>
              <a:rPr lang="en-US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Dilated Convolution</a:t>
            </a:r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)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352550"/>
            <a:ext cx="37623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2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ნაკვთები (</a:t>
            </a:r>
            <a:r>
              <a:rPr lang="en-US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Features</a:t>
            </a:r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)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135255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თითო ფილტრი, თითო ნაკვთის აღმოჩენაზე არის პასუხისმგებელი და </a:t>
            </a:r>
            <a:r>
              <a:rPr lang="ka-GE" dirty="0" err="1" smtClean="0">
                <a:latin typeface="BPG Web 002" panose="020B0603030804020204" pitchFamily="34" charset="0"/>
                <a:cs typeface="BPG Web 002" panose="020B0603030804020204" pitchFamily="34" charset="0"/>
              </a:rPr>
              <a:t>სპეციალიზდება</a:t>
            </a:r>
            <a:r>
              <a:rPr lang="ka-GE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 მის ამოცნობაზე სწავლების პროცესში.</a:t>
            </a:r>
            <a:endParaRPr lang="en-US" dirty="0">
              <a:latin typeface="BPG Web 002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495" y="2266950"/>
            <a:ext cx="5407426" cy="210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3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ამორჩევა</a:t>
            </a:r>
            <a:r>
              <a:rPr lang="en-US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 (Pooling)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1352550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პარამეტრების რაოდენობის შემცირების მიზნით მიმართავენ შრეების განზომილების შემცირების მეთოდს.</a:t>
            </a:r>
            <a:endParaRPr lang="en-US" dirty="0" smtClean="0">
              <a:latin typeface="BPG Web 002" panose="020B0603030804020204" pitchFamily="34" charset="0"/>
              <a:cs typeface="BPG Web 002" panose="020B0603030804020204" pitchFamily="34" charset="0"/>
            </a:endParaRPr>
          </a:p>
          <a:p>
            <a:endParaRPr lang="en-US" dirty="0">
              <a:latin typeface="BPG Web 002" panose="020B0603030804020204" pitchFamily="34" charset="0"/>
              <a:cs typeface="BPG Web 002" panose="020B0603030804020204" pitchFamily="34" charset="0"/>
            </a:endParaRPr>
          </a:p>
          <a:p>
            <a:r>
              <a:rPr lang="ka-GE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კერძოდ, იღებენ 2</a:t>
            </a:r>
            <a:r>
              <a:rPr lang="en-US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x2 </a:t>
            </a:r>
            <a:r>
              <a:rPr lang="ka-GE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მატრიცას (ან უფრო დიდს), წაძრავენ 2-ის ბიჯით, და მისი ელემენტებიდან მხოლოდ უდიდესს ტოვებენ (</a:t>
            </a:r>
            <a:r>
              <a:rPr lang="en-US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Max Pooling</a:t>
            </a:r>
            <a:r>
              <a:rPr lang="ka-GE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), დანარჩენებს უგულებელყოფენ.</a:t>
            </a:r>
            <a:endParaRPr lang="en-US" dirty="0">
              <a:latin typeface="BPG Web 002" panose="020B0603030804020204" pitchFamily="34" charset="0"/>
              <a:cs typeface="BPG Web 002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86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ამორჩევის შრე (</a:t>
            </a:r>
            <a:r>
              <a:rPr lang="en-US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Pooling Layer</a:t>
            </a:r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)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737" y="1657350"/>
            <a:ext cx="2773511" cy="2190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30899"/>
            <a:ext cx="4370525" cy="204365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67200" y="1047750"/>
            <a:ext cx="0" cy="3581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90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ამორჩევის შრე (</a:t>
            </a:r>
            <a:r>
              <a:rPr lang="en-US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Pooling Layer</a:t>
            </a:r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)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52550"/>
            <a:ext cx="69342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ნეირონების </a:t>
            </a:r>
            <a:r>
              <a:rPr lang="ka-GE" sz="2500" b="1" dirty="0" err="1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ამოთიშვა</a:t>
            </a:r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 (</a:t>
            </a:r>
            <a:r>
              <a:rPr lang="en-US" sz="2500" b="1" dirty="0" err="1" smtClean="0">
                <a:latin typeface="BPG WEB 001 Caps" panose="020B0603030804020204" pitchFamily="34" charset="0"/>
                <a:cs typeface="BPG Web 002" panose="020B0603030804020204" pitchFamily="34" charset="0"/>
              </a:rPr>
              <a:t>DropOut</a:t>
            </a:r>
            <a:r>
              <a:rPr lang="en-US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)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866" y="1352550"/>
            <a:ext cx="6026467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6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სრულად ბმული -&gt; კონვოლუცია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1352550"/>
            <a:ext cx="762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სრულად ბმული ქსელიდან კავშირების შემცირებით და წონების გაზიარებით შეიძლება მივიღოთ კონვოლუციური ქსელი.</a:t>
            </a:r>
          </a:p>
          <a:p>
            <a:endParaRPr lang="ka-GE" dirty="0">
              <a:latin typeface="BPG Web 002" panose="020B0603030804020204" pitchFamily="34" charset="0"/>
              <a:cs typeface="BPG Web 002" panose="020B0603030804020204" pitchFamily="34" charset="0"/>
            </a:endParaRPr>
          </a:p>
          <a:p>
            <a:r>
              <a:rPr lang="ka-GE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ქსელის ტოპოლოგია და კონფიგურაცია მრავალგვარი შეილება იყოს.</a:t>
            </a:r>
          </a:p>
          <a:p>
            <a:endParaRPr lang="ka-GE" dirty="0">
              <a:latin typeface="BPG Web 002" panose="020B0603030804020204" pitchFamily="34" charset="0"/>
              <a:cs typeface="BPG Web 002" panose="020B0603030804020204" pitchFamily="34" charset="0"/>
            </a:endParaRPr>
          </a:p>
          <a:p>
            <a:r>
              <a:rPr lang="ka-GE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ქსელის </a:t>
            </a:r>
            <a:r>
              <a:rPr lang="ka-GE" dirty="0" err="1" smtClean="0">
                <a:latin typeface="BPG Web 002" panose="020B0603030804020204" pitchFamily="34" charset="0"/>
                <a:cs typeface="BPG Web 002" panose="020B0603030804020204" pitchFamily="34" charset="0"/>
              </a:rPr>
              <a:t>ავკარგიანობს</a:t>
            </a:r>
            <a:r>
              <a:rPr lang="ka-GE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 შესამოწმებლად </a:t>
            </a:r>
            <a:r>
              <a:rPr lang="en-US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ImageNet </a:t>
            </a:r>
            <a:r>
              <a:rPr lang="ka-GE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მონაცემთა ბაზით შეიძლება ვიმსჯელოთ. ეს მონაცემთა ბაზა არის ერთგვარი შემფასებელი - </a:t>
            </a:r>
            <a:r>
              <a:rPr lang="en-US" dirty="0" err="1" smtClean="0">
                <a:latin typeface="BPG Web 002" panose="020B0603030804020204" pitchFamily="34" charset="0"/>
                <a:cs typeface="BPG Web 002" panose="020B0603030804020204" pitchFamily="34" charset="0"/>
              </a:rPr>
              <a:t>BanchMarking</a:t>
            </a:r>
            <a:r>
              <a:rPr lang="en-US" dirty="0" smtClean="0">
                <a:latin typeface="BPG Web 002" panose="020B0603030804020204" pitchFamily="34" charset="0"/>
                <a:cs typeface="BPG Web 002" panose="020B0603030804020204" pitchFamily="34" charset="0"/>
              </a:rPr>
              <a:t>.</a:t>
            </a:r>
            <a:endParaRPr lang="en-US" dirty="0">
              <a:latin typeface="BPG Web 002" panose="020B0603030804020204" pitchFamily="34" charset="0"/>
              <a:cs typeface="BPG Web 002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88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თვალის აგებულება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472" y="1257301"/>
            <a:ext cx="4528528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en-US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JavaScript-</a:t>
            </a:r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ის ბიბლიოთეკა </a:t>
            </a:r>
            <a:r>
              <a:rPr lang="en-US" sz="2500" b="1" dirty="0" err="1" smtClean="0">
                <a:latin typeface="BPG WEB 001 Caps" panose="020B0603030804020204" pitchFamily="34" charset="0"/>
                <a:cs typeface="BPG Web 002" panose="020B0603030804020204" pitchFamily="34" charset="0"/>
              </a:rPr>
              <a:t>ConvNetJS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6800" y="135255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PG Web 002" panose="020B0603030804020204" pitchFamily="34" charset="0"/>
                <a:cs typeface="BPG Web 002" panose="020B0603030804020204" pitchFamily="34" charset="0"/>
              </a:rPr>
              <a:t>https://cs.stanford.edu/people/karpathy/convnetjs/</a:t>
            </a:r>
          </a:p>
        </p:txBody>
      </p:sp>
    </p:spTree>
    <p:extLst>
      <p:ext uri="{BB962C8B-B14F-4D97-AF65-F5344CB8AC3E}">
        <p14:creationId xmlns:p14="http://schemas.microsoft.com/office/powerpoint/2010/main" val="138563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თვალის გუგა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066800"/>
            <a:ext cx="396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3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თვალის ბადურა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066800"/>
            <a:ext cx="396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0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თვალის ბადურის მიერთება ნეირონებზე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990600"/>
            <a:ext cx="5715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9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კონვოლუციის ოპერაცია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388" y="838200"/>
            <a:ext cx="4818774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9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183888" y="186087"/>
            <a:ext cx="7406640" cy="63306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 smtClean="0">
                <a:latin typeface="BPG WEB 001 Caps" panose="020B0603030804020204" pitchFamily="34" charset="0"/>
                <a:cs typeface="BPG Web 002" panose="020B0603030804020204" pitchFamily="34" charset="0"/>
              </a:rPr>
              <a:t>კონვოლუციური შრე</a:t>
            </a:r>
            <a:endParaRPr lang="en-US" sz="25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2" y="857250"/>
            <a:ext cx="5943598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2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3259</TotalTime>
  <Words>331</Words>
  <Application>Microsoft Office PowerPoint</Application>
  <PresentationFormat>On-screen Show (16:9)</PresentationFormat>
  <Paragraphs>74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BPG WEB 001 Caps</vt:lpstr>
      <vt:lpstr>BPG Web 002</vt:lpstr>
      <vt:lpstr>BPG Web 002 Caps</vt:lpstr>
      <vt:lpstr>Gill Sans MT</vt:lpstr>
      <vt:lpstr>Verdana</vt:lpstr>
      <vt:lpstr>Wingdings 2</vt:lpstr>
      <vt:lpstr>Solstice</vt:lpstr>
      <vt:lpstr>PowerPoint Presentation</vt:lpstr>
      <vt:lpstr>ნეირონული ქსელები</vt:lpstr>
      <vt:lpstr>კონვოლუციური ქსელი</vt:lpstr>
      <vt:lpstr>თვალის აგებულება</vt:lpstr>
      <vt:lpstr>თვალის გუგა</vt:lpstr>
      <vt:lpstr>თვალის ბადურა</vt:lpstr>
      <vt:lpstr>თვალის ბადურის მიერთება ნეირონებზე</vt:lpstr>
      <vt:lpstr>კონვოლუციის ოპერაცია</vt:lpstr>
      <vt:lpstr>კონვოლუციური შრე</vt:lpstr>
      <vt:lpstr>კონვოლუციური შრე</vt:lpstr>
      <vt:lpstr>კონვოლუციური შრე</vt:lpstr>
      <vt:lpstr>კონვოლუციური შრე</vt:lpstr>
      <vt:lpstr>კონვოლუციური შრე</vt:lpstr>
      <vt:lpstr>კონვოლუციური შრე</vt:lpstr>
      <vt:lpstr>კონვოლუციური შრე</vt:lpstr>
      <vt:lpstr>კონვოლუციური შრე</vt:lpstr>
      <vt:lpstr>კონვოლუციური შრე</vt:lpstr>
      <vt:lpstr>კონვოლუციური შრე</vt:lpstr>
      <vt:lpstr>კონვოლუციური შრე</vt:lpstr>
      <vt:lpstr>კონვოლუციური შრე</vt:lpstr>
      <vt:lpstr>კონვოლუციური შრე</vt:lpstr>
      <vt:lpstr>კონვოლუციური შრე</vt:lpstr>
      <vt:lpstr>კონვოლუციური შრე</vt:lpstr>
      <vt:lpstr>კონვოლუციური შრე</vt:lpstr>
      <vt:lpstr>კონვოლუციური შრე</vt:lpstr>
      <vt:lpstr>კონვოლუციური შრე</vt:lpstr>
      <vt:lpstr>კონვოლუციური შრე</vt:lpstr>
      <vt:lpstr>წონების მატრიცა</vt:lpstr>
      <vt:lpstr>წაძვრა (Stride)</vt:lpstr>
      <vt:lpstr>შევსება (Padding)</vt:lpstr>
      <vt:lpstr>შევსება (Padding)</vt:lpstr>
      <vt:lpstr>მეჩხერი კონვოლუცია (Dilated Convolution)</vt:lpstr>
      <vt:lpstr>მეჩხერი კონვოლუცია (Dilated Convolution)</vt:lpstr>
      <vt:lpstr>ნაკვთები (Features)</vt:lpstr>
      <vt:lpstr>ამორჩევა (Pooling)</vt:lpstr>
      <vt:lpstr>ამორჩევის შრე (Pooling Layer)</vt:lpstr>
      <vt:lpstr>ამორჩევის შრე (Pooling Layer)</vt:lpstr>
      <vt:lpstr>ნეირონების ამოთიშვა (DropOut)</vt:lpstr>
      <vt:lpstr>სრულად ბმული -&gt; კონვოლუცია</vt:lpstr>
      <vt:lpstr>JavaScript-ის ბიბლიოთეკა ConvNetJS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ხელოვნური ინტელექტი</dc:title>
  <dc:creator>amigo</dc:creator>
  <cp:lastModifiedBy>პაატა გოგიშვილი</cp:lastModifiedBy>
  <cp:revision>271</cp:revision>
  <dcterms:created xsi:type="dcterms:W3CDTF">2016-09-13T18:38:05Z</dcterms:created>
  <dcterms:modified xsi:type="dcterms:W3CDTF">2022-11-01T06:47:51Z</dcterms:modified>
</cp:coreProperties>
</file>